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74" r:id="rId2"/>
    <p:sldId id="518" r:id="rId3"/>
    <p:sldId id="462" r:id="rId4"/>
    <p:sldId id="522" r:id="rId5"/>
    <p:sldId id="521" r:id="rId6"/>
    <p:sldId id="516" r:id="rId7"/>
    <p:sldId id="517" r:id="rId8"/>
    <p:sldId id="519" r:id="rId9"/>
    <p:sldId id="520" r:id="rId10"/>
    <p:sldId id="511" r:id="rId11"/>
    <p:sldId id="51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58">
          <p15:clr>
            <a:srgbClr val="A4A3A4"/>
          </p15:clr>
        </p15:guide>
        <p15:guide id="2" pos="2875">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loop="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AA48"/>
    <a:srgbClr val="223261"/>
    <a:srgbClr val="FABB4F"/>
    <a:srgbClr val="FFD2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13" autoAdjust="0"/>
    <p:restoredTop sz="87208"/>
  </p:normalViewPr>
  <p:slideViewPr>
    <p:cSldViewPr snapToGrid="0">
      <p:cViewPr varScale="1">
        <p:scale>
          <a:sx n="97" d="100"/>
          <a:sy n="97" d="100"/>
        </p:scale>
        <p:origin x="1770" y="78"/>
      </p:cViewPr>
      <p:guideLst>
        <p:guide orient="horz" pos="3558"/>
        <p:guide pos="2875"/>
      </p:guideLst>
    </p:cSldViewPr>
  </p:slideViewPr>
  <p:outlineViewPr>
    <p:cViewPr>
      <p:scale>
        <a:sx n="33" d="100"/>
        <a:sy n="33" d="100"/>
      </p:scale>
      <p:origin x="0" y="-162376"/>
    </p:cViewPr>
  </p:outlineViewPr>
  <p:notesTextViewPr>
    <p:cViewPr>
      <p:scale>
        <a:sx n="3" d="2"/>
        <a:sy n="3" d="2"/>
      </p:scale>
      <p:origin x="0" y="0"/>
    </p:cViewPr>
  </p:notesTextViewPr>
  <p:sorterViewPr>
    <p:cViewPr>
      <p:scale>
        <a:sx n="91" d="100"/>
        <a:sy n="91" d="100"/>
      </p:scale>
      <p:origin x="0" y="0"/>
    </p:cViewPr>
  </p:sorterViewPr>
  <p:notesViewPr>
    <p:cSldViewPr snapToGrid="0" snapToObjects="1">
      <p:cViewPr>
        <p:scale>
          <a:sx n="150" d="100"/>
          <a:sy n="150" d="100"/>
        </p:scale>
        <p:origin x="2080" y="8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0B7BA2-7B94-924E-B867-E88CEFA06579}" type="datetimeFigureOut">
              <a:rPr lang="en-US" smtClean="0"/>
              <a:t>10/1/2018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C3DCB8-9E39-3E4D-8317-9C9B456F8D33}" type="slidenum">
              <a:rPr lang="en-US" smtClean="0"/>
              <a:t>‹#›</a:t>
            </a:fld>
            <a:endParaRPr lang="en-US"/>
          </a:p>
        </p:txBody>
      </p:sp>
    </p:spTree>
    <p:extLst>
      <p:ext uri="{BB962C8B-B14F-4D97-AF65-F5344CB8AC3E}">
        <p14:creationId xmlns:p14="http://schemas.microsoft.com/office/powerpoint/2010/main" val="579336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031CC686-964C-409C-945F-FFCFB106A8AF}" type="datetimeFigureOut">
              <a:rPr lang="en-US" smtClean="0"/>
              <a:t>10/1/2018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060DA3-B315-4834-986F-B034482CDF2A}" type="slidenum">
              <a:rPr lang="en-US" smtClean="0"/>
              <a:t>‹#›</a:t>
            </a:fld>
            <a:endParaRPr lang="en-US"/>
          </a:p>
        </p:txBody>
      </p:sp>
    </p:spTree>
    <p:extLst>
      <p:ext uri="{BB962C8B-B14F-4D97-AF65-F5344CB8AC3E}">
        <p14:creationId xmlns:p14="http://schemas.microsoft.com/office/powerpoint/2010/main" val="3126857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CACC80-6138-9D40-ADC6-6FC690DF3028}" type="slidenum">
              <a:rPr lang="en-US" smtClean="0"/>
              <a:t>1</a:t>
            </a:fld>
            <a:endParaRPr lang="en-US" dirty="0"/>
          </a:p>
        </p:txBody>
      </p:sp>
    </p:spTree>
    <p:extLst>
      <p:ext uri="{BB962C8B-B14F-4D97-AF65-F5344CB8AC3E}">
        <p14:creationId xmlns:p14="http://schemas.microsoft.com/office/powerpoint/2010/main" val="4271057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060DA3-B315-4834-986F-B034482CDF2A}" type="slidenum">
              <a:rPr lang="en-US" smtClean="0"/>
              <a:t>3</a:t>
            </a:fld>
            <a:endParaRPr lang="en-US"/>
          </a:p>
        </p:txBody>
      </p:sp>
    </p:spTree>
    <p:extLst>
      <p:ext uri="{BB962C8B-B14F-4D97-AF65-F5344CB8AC3E}">
        <p14:creationId xmlns:p14="http://schemas.microsoft.com/office/powerpoint/2010/main" val="1841114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pic>
        <p:nvPicPr>
          <p:cNvPr id="7" name="Picture 6" descr="flyer-topborder seal.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 y="-6546"/>
            <a:ext cx="9156579" cy="4267914"/>
          </a:xfrm>
          <a:prstGeom prst="rect">
            <a:avLst/>
          </a:prstGeom>
        </p:spPr>
      </p:pic>
      <p:sp>
        <p:nvSpPr>
          <p:cNvPr id="3" name="Subtitle 2"/>
          <p:cNvSpPr>
            <a:spLocks noGrp="1"/>
          </p:cNvSpPr>
          <p:nvPr>
            <p:ph type="subTitle" idx="1"/>
          </p:nvPr>
        </p:nvSpPr>
        <p:spPr>
          <a:xfrm>
            <a:off x="741420" y="1705262"/>
            <a:ext cx="4209616" cy="246337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5159441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256" y="1438195"/>
            <a:ext cx="8229600" cy="40766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A0651E-4F88-4A74-BA03-F176373D8BA3}"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97F3E-9662-4A8C-8872-1AFBB785DF64}" type="slidenum">
              <a:rPr lang="en-US" smtClean="0"/>
              <a:t>‹#›</a:t>
            </a:fld>
            <a:endParaRPr lang="en-US"/>
          </a:p>
        </p:txBody>
      </p:sp>
      <p:pic>
        <p:nvPicPr>
          <p:cNvPr id="7" name="Picture 6" descr="blue box logo in cente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051177"/>
            <a:ext cx="9144001" cy="806824"/>
          </a:xfrm>
          <a:prstGeom prst="rect">
            <a:avLst/>
          </a:prstGeom>
        </p:spPr>
      </p:pic>
      <p:pic>
        <p:nvPicPr>
          <p:cNvPr id="8" name="Picture 7" descr="flyer-topborder seal.jpg"/>
          <p:cNvPicPr>
            <a:picLocks noChangeAspect="1"/>
          </p:cNvPicPr>
          <p:nvPr/>
        </p:nvPicPr>
        <p:blipFill rotWithShape="1">
          <a:blip r:embed="rId3" cstate="print">
            <a:extLst>
              <a:ext uri="{28A0092B-C50C-407E-A947-70E740481C1C}">
                <a14:useLocalDpi xmlns:a14="http://schemas.microsoft.com/office/drawing/2010/main" val="0"/>
              </a:ext>
            </a:extLst>
          </a:blip>
          <a:srcRect b="77928"/>
          <a:stretch/>
        </p:blipFill>
        <p:spPr>
          <a:xfrm>
            <a:off x="3" y="0"/>
            <a:ext cx="9195257" cy="901824"/>
          </a:xfrm>
          <a:prstGeom prst="rect">
            <a:avLst/>
          </a:prstGeom>
        </p:spPr>
      </p:pic>
      <p:sp>
        <p:nvSpPr>
          <p:cNvPr id="2" name="Title 1"/>
          <p:cNvSpPr>
            <a:spLocks noGrp="1"/>
          </p:cNvSpPr>
          <p:nvPr>
            <p:ph type="title"/>
          </p:nvPr>
        </p:nvSpPr>
        <p:spPr>
          <a:xfrm>
            <a:off x="334256" y="-120588"/>
            <a:ext cx="8229600" cy="1143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347991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A0651E-4F88-4A74-BA03-F176373D8BA3}"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97F3E-9662-4A8C-8872-1AFBB785DF64}" type="slidenum">
              <a:rPr lang="en-US" smtClean="0"/>
              <a:t>‹#›</a:t>
            </a:fld>
            <a:endParaRPr lang="en-US"/>
          </a:p>
        </p:txBody>
      </p:sp>
    </p:spTree>
    <p:extLst>
      <p:ext uri="{BB962C8B-B14F-4D97-AF65-F5344CB8AC3E}">
        <p14:creationId xmlns:p14="http://schemas.microsoft.com/office/powerpoint/2010/main" val="3187430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8826"/>
            <a:ext cx="8229600" cy="1143000"/>
          </a:xfrm>
        </p:spPr>
        <p:txBody>
          <a:bodyPr/>
          <a:lstStyle>
            <a:lvl1pPr algn="l">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A0651E-4F88-4A74-BA03-F176373D8BA3}" type="datetimeFigureOut">
              <a:rPr lang="en-US" smtClean="0"/>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97F3E-9662-4A8C-8872-1AFBB785DF64}" type="slidenum">
              <a:rPr lang="en-US" smtClean="0"/>
              <a:t>‹#›</a:t>
            </a:fld>
            <a:endParaRPr lang="en-US"/>
          </a:p>
        </p:txBody>
      </p:sp>
    </p:spTree>
    <p:extLst>
      <p:ext uri="{BB962C8B-B14F-4D97-AF65-F5344CB8AC3E}">
        <p14:creationId xmlns:p14="http://schemas.microsoft.com/office/powerpoint/2010/main" val="3681534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A0651E-4F88-4A74-BA03-F176373D8BA3}" type="datetimeFigureOut">
              <a:rPr lang="en-US" smtClean="0"/>
              <a:t>10/1/2018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D97F3E-9662-4A8C-8872-1AFBB785DF64}" type="slidenum">
              <a:rPr lang="en-US" smtClean="0"/>
              <a:t>‹#›</a:t>
            </a:fld>
            <a:endParaRPr lang="en-US"/>
          </a:p>
        </p:txBody>
      </p:sp>
    </p:spTree>
    <p:extLst>
      <p:ext uri="{BB962C8B-B14F-4D97-AF65-F5344CB8AC3E}">
        <p14:creationId xmlns:p14="http://schemas.microsoft.com/office/powerpoint/2010/main" val="4242157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A0651E-4F88-4A74-BA03-F176373D8BA3}" type="datetimeFigureOut">
              <a:rPr lang="en-US" smtClean="0"/>
              <a:t>10/1/2018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97F3E-9662-4A8C-8872-1AFBB785DF64}" type="slidenum">
              <a:rPr lang="en-US" smtClean="0"/>
              <a:t>‹#›</a:t>
            </a:fld>
            <a:endParaRPr lang="en-US"/>
          </a:p>
        </p:txBody>
      </p:sp>
    </p:spTree>
    <p:extLst>
      <p:ext uri="{BB962C8B-B14F-4D97-AF65-F5344CB8AC3E}">
        <p14:creationId xmlns:p14="http://schemas.microsoft.com/office/powerpoint/2010/main" val="586891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A0651E-4F88-4A74-BA03-F176373D8BA3}" type="datetimeFigureOut">
              <a:rPr lang="en-US" smtClean="0"/>
              <a:t>10/1/2018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D97F3E-9662-4A8C-8872-1AFBB785DF64}" type="slidenum">
              <a:rPr lang="en-US" smtClean="0"/>
              <a:t>‹#›</a:t>
            </a:fld>
            <a:endParaRPr lang="en-US"/>
          </a:p>
        </p:txBody>
      </p:sp>
    </p:spTree>
    <p:extLst>
      <p:ext uri="{BB962C8B-B14F-4D97-AF65-F5344CB8AC3E}">
        <p14:creationId xmlns:p14="http://schemas.microsoft.com/office/powerpoint/2010/main" val="4080232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4991" y="1218022"/>
            <a:ext cx="8229600" cy="452596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A0651E-4F88-4A74-BA03-F176373D8BA3}" type="datetimeFigureOut">
              <a:rPr lang="en-US" smtClean="0"/>
              <a:t>10/1/2018</a:t>
            </a:fld>
            <a:endParaRPr lang="en-US"/>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D97F3E-9662-4A8C-8872-1AFBB785DF64}" type="slidenum">
              <a:rPr lang="en-US" smtClean="0"/>
              <a:t>‹#›</a:t>
            </a:fld>
            <a:endParaRPr lang="en-US"/>
          </a:p>
        </p:txBody>
      </p:sp>
      <p:pic>
        <p:nvPicPr>
          <p:cNvPr id="8" name="Picture 7" descr="blue box logo in center.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342" y="6060183"/>
            <a:ext cx="9188065" cy="810712"/>
          </a:xfrm>
          <a:prstGeom prst="rect">
            <a:avLst/>
          </a:prstGeom>
          <a:ln>
            <a:noFill/>
          </a:ln>
        </p:spPr>
      </p:pic>
      <p:pic>
        <p:nvPicPr>
          <p:cNvPr id="9" name="Picture 8" descr="flyer-topborder seal.jpg"/>
          <p:cNvPicPr>
            <a:picLocks noChangeAspect="1"/>
          </p:cNvPicPr>
          <p:nvPr/>
        </p:nvPicPr>
        <p:blipFill rotWithShape="1">
          <a:blip r:embed="rId10" cstate="print">
            <a:extLst>
              <a:ext uri="{28A0092B-C50C-407E-A947-70E740481C1C}">
                <a14:useLocalDpi xmlns:a14="http://schemas.microsoft.com/office/drawing/2010/main" val="0"/>
              </a:ext>
            </a:extLst>
          </a:blip>
          <a:srcRect b="77928"/>
          <a:stretch/>
        </p:blipFill>
        <p:spPr>
          <a:xfrm>
            <a:off x="4" y="0"/>
            <a:ext cx="9150444" cy="901824"/>
          </a:xfrm>
          <a:prstGeom prst="rect">
            <a:avLst/>
          </a:prstGeom>
        </p:spPr>
      </p:pic>
      <p:sp>
        <p:nvSpPr>
          <p:cNvPr id="2" name="Title Placeholder 1"/>
          <p:cNvSpPr>
            <a:spLocks noGrp="1"/>
          </p:cNvSpPr>
          <p:nvPr>
            <p:ph type="title"/>
          </p:nvPr>
        </p:nvSpPr>
        <p:spPr>
          <a:xfrm>
            <a:off x="218995" y="-12058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8828409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457200" rtl="0" eaLnBrk="1" latinLnBrk="0" hangingPunct="1">
        <a:spcBef>
          <a:spcPct val="0"/>
        </a:spcBef>
        <a:buNone/>
        <a:defRPr sz="4400" kern="1200">
          <a:ln>
            <a:noFill/>
          </a:ln>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schoolchoicede.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greatschools.org/delawar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aeyc.org/our-work/families/transitioning-to-kindergarten" TargetMode="External"/><Relationship Id="rId2" Type="http://schemas.openxmlformats.org/officeDocument/2006/relationships/hyperlink" Target="https://www.naeyc.org/our-work/families/what-kindergarten-right-my-child" TargetMode="External"/><Relationship Id="rId1" Type="http://schemas.openxmlformats.org/officeDocument/2006/relationships/slideLayout" Target="../slideLayouts/slideLayout2.xml"/><Relationship Id="rId4" Type="http://schemas.openxmlformats.org/officeDocument/2006/relationships/hyperlink" Target="https://www.naeyc.org/our-work/families/navigating-iEP-proces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delcode.delaware.gov/title14/c004/index.shtml" TargetMode="External"/><Relationship Id="rId2" Type="http://schemas.openxmlformats.org/officeDocument/2006/relationships/hyperlink" Target="https://www.schoolchoicede.org/" TargetMode="External"/><Relationship Id="rId1" Type="http://schemas.openxmlformats.org/officeDocument/2006/relationships/slideLayout" Target="../slideLayouts/slideLayout2.xml"/><Relationship Id="rId4" Type="http://schemas.openxmlformats.org/officeDocument/2006/relationships/hyperlink" Target="https://www.delawarereadinessteam.com/register-for-kindergart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a:xfrm>
            <a:off x="503410" y="2137184"/>
            <a:ext cx="7772400" cy="1470025"/>
          </a:xfrm>
        </p:spPr>
        <p:txBody>
          <a:bodyPr>
            <a:normAutofit/>
          </a:bodyPr>
          <a:lstStyle/>
          <a:p>
            <a:pPr algn="ctr" eaLnBrk="1" hangingPunct="1"/>
            <a:r>
              <a:rPr lang="en-US" dirty="0">
                <a:solidFill>
                  <a:srgbClr val="1F497D"/>
                </a:solidFill>
                <a:latin typeface="Helvetica Neue" charset="0"/>
                <a:cs typeface="Geneva" charset="0"/>
              </a:rPr>
              <a:t>College of Education </a:t>
            </a:r>
            <a:r>
              <a:rPr lang="en-US" dirty="0" smtClean="0">
                <a:solidFill>
                  <a:srgbClr val="1F497D"/>
                </a:solidFill>
                <a:latin typeface="Helvetica Neue" charset="0"/>
                <a:cs typeface="Geneva" charset="0"/>
              </a:rPr>
              <a:t/>
            </a:r>
            <a:br>
              <a:rPr lang="en-US" dirty="0" smtClean="0">
                <a:solidFill>
                  <a:srgbClr val="1F497D"/>
                </a:solidFill>
                <a:latin typeface="Helvetica Neue" charset="0"/>
                <a:cs typeface="Geneva" charset="0"/>
              </a:rPr>
            </a:br>
            <a:r>
              <a:rPr lang="en-US" dirty="0" smtClean="0">
                <a:solidFill>
                  <a:srgbClr val="1F497D"/>
                </a:solidFill>
                <a:latin typeface="Helvetica Neue" charset="0"/>
                <a:cs typeface="Geneva" charset="0"/>
              </a:rPr>
              <a:t>and </a:t>
            </a:r>
            <a:r>
              <a:rPr lang="en-US" dirty="0">
                <a:solidFill>
                  <a:srgbClr val="1F497D"/>
                </a:solidFill>
                <a:latin typeface="Helvetica Neue" charset="0"/>
                <a:cs typeface="Geneva" charset="0"/>
              </a:rPr>
              <a:t>Human Development</a:t>
            </a:r>
          </a:p>
        </p:txBody>
      </p:sp>
      <p:sp>
        <p:nvSpPr>
          <p:cNvPr id="3" name="Subtitle 2"/>
          <p:cNvSpPr>
            <a:spLocks noGrp="1"/>
          </p:cNvSpPr>
          <p:nvPr>
            <p:ph type="subTitle" idx="1"/>
          </p:nvPr>
        </p:nvSpPr>
        <p:spPr>
          <a:xfrm>
            <a:off x="206477" y="3736258"/>
            <a:ext cx="8721213" cy="895942"/>
          </a:xfrm>
          <a:ln>
            <a:noFill/>
          </a:ln>
        </p:spPr>
        <p:txBody>
          <a:bodyPr>
            <a:normAutofit fontScale="92500"/>
          </a:bodyPr>
          <a:lstStyle/>
          <a:p>
            <a:r>
              <a:rPr lang="en-US" sz="4000" dirty="0" smtClean="0">
                <a:solidFill>
                  <a:srgbClr val="E0AA48"/>
                </a:solidFill>
              </a:rPr>
              <a:t>Understanding School Choice in Delaware</a:t>
            </a:r>
            <a:endParaRPr lang="en-US" sz="4000" dirty="0">
              <a:solidFill>
                <a:srgbClr val="E0AA48"/>
              </a:solidFill>
            </a:endParaRPr>
          </a:p>
        </p:txBody>
      </p:sp>
    </p:spTree>
    <p:extLst>
      <p:ext uri="{BB962C8B-B14F-4D97-AF65-F5344CB8AC3E}">
        <p14:creationId xmlns:p14="http://schemas.microsoft.com/office/powerpoint/2010/main" val="3922215666"/>
      </p:ext>
    </p:extLst>
  </p:cSld>
  <p:clrMapOvr>
    <a:masterClrMapping/>
  </p:clrMapOvr>
  <mc:AlternateContent xmlns:mc="http://schemas.openxmlformats.org/markup-compatibility/2006" xmlns:p14="http://schemas.microsoft.com/office/powerpoint/2010/main">
    <mc:Choice Requires="p14">
      <p:transition spd="slow" p14:dur="2000" advTm="2816"/>
    </mc:Choice>
    <mc:Fallback xmlns="">
      <p:transition spd="slow" advTm="281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1961" y="928347"/>
            <a:ext cx="1888639" cy="2464359"/>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792" y="943898"/>
            <a:ext cx="2656760" cy="1209367"/>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791" y="3876225"/>
            <a:ext cx="2108573" cy="2146010"/>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694" y="1924013"/>
            <a:ext cx="2687857" cy="2332236"/>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97993" y="940892"/>
            <a:ext cx="2237056" cy="2546452"/>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71013" y="4247470"/>
            <a:ext cx="3026123" cy="1740487"/>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800000" flipV="1">
            <a:off x="6124713" y="943898"/>
            <a:ext cx="2935613" cy="1632154"/>
          </a:xfrm>
          <a:prstGeom prst="rect">
            <a:avLst/>
          </a:prstGeom>
        </p:spPr>
      </p:pic>
      <p:sp>
        <p:nvSpPr>
          <p:cNvPr id="14" name="Title 1"/>
          <p:cNvSpPr txBox="1">
            <a:spLocks/>
          </p:cNvSpPr>
          <p:nvPr/>
        </p:nvSpPr>
        <p:spPr>
          <a:xfrm>
            <a:off x="658761" y="56410"/>
            <a:ext cx="7789834" cy="829264"/>
          </a:xfrm>
          <a:prstGeom prst="rect">
            <a:avLst/>
          </a:prstGeom>
        </p:spPr>
        <p:txBody>
          <a:bodyPr>
            <a:normAutofit/>
          </a:bodyPr>
          <a:lstStyle>
            <a:lvl1pPr algn="l" defTabSz="457200" rtl="0" eaLnBrk="1" latinLnBrk="0" hangingPunct="1">
              <a:spcBef>
                <a:spcPct val="0"/>
              </a:spcBef>
              <a:buNone/>
              <a:defRPr sz="4400" kern="1200">
                <a:ln>
                  <a:noFill/>
                </a:ln>
                <a:solidFill>
                  <a:schemeClr val="bg1"/>
                </a:solidFill>
                <a:latin typeface="+mj-lt"/>
                <a:ea typeface="+mj-ea"/>
                <a:cs typeface="+mj-cs"/>
              </a:defRPr>
            </a:lvl1pPr>
          </a:lstStyle>
          <a:p>
            <a:pPr algn="ctr"/>
            <a:r>
              <a:rPr lang="en-US" sz="4800" dirty="0" smtClean="0"/>
              <a:t>Thank you!</a:t>
            </a:r>
            <a:endParaRPr lang="en-US" sz="4800" dirty="0"/>
          </a:p>
        </p:txBody>
      </p:sp>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13770" y="2778777"/>
            <a:ext cx="3283854" cy="1641195"/>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52954" y="3487344"/>
            <a:ext cx="2721539" cy="2451806"/>
          </a:xfrm>
          <a:prstGeom prst="rect">
            <a:avLst/>
          </a:prstGeom>
        </p:spPr>
      </p:pic>
      <p:pic>
        <p:nvPicPr>
          <p:cNvPr id="29" name="Picture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15312" y="3962400"/>
            <a:ext cx="1835576" cy="1976750"/>
          </a:xfrm>
          <a:prstGeom prst="rect">
            <a:avLst/>
          </a:prstGeom>
        </p:spPr>
      </p:pic>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35049" y="2417966"/>
            <a:ext cx="2406399" cy="1544434"/>
          </a:xfrm>
          <a:prstGeom prst="rect">
            <a:avLst/>
          </a:prstGeom>
        </p:spPr>
      </p:pic>
    </p:spTree>
    <p:extLst>
      <p:ext uri="{BB962C8B-B14F-4D97-AF65-F5344CB8AC3E}">
        <p14:creationId xmlns:p14="http://schemas.microsoft.com/office/powerpoint/2010/main" val="3702171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0271" y="1081547"/>
            <a:ext cx="7452851" cy="1477328"/>
          </a:xfrm>
          <a:prstGeom prst="rect">
            <a:avLst/>
          </a:prstGeom>
          <a:noFill/>
        </p:spPr>
        <p:txBody>
          <a:bodyPr wrap="square" rtlCol="0">
            <a:spAutoFit/>
          </a:bodyPr>
          <a:lstStyle/>
          <a:p>
            <a:pPr marL="742950" lvl="1" indent="-285750">
              <a:buFont typeface="Arial" panose="020B0604020202020204" pitchFamily="34" charset="0"/>
              <a:buChar char="•"/>
            </a:pPr>
            <a:endParaRPr lang="en-US" dirty="0" smtClean="0"/>
          </a:p>
          <a:p>
            <a:endParaRPr lang="en-US" dirty="0" smtClean="0"/>
          </a:p>
          <a:p>
            <a:pPr marL="285750" indent="-285750">
              <a:buFont typeface="Arial" panose="020B0604020202020204" pitchFamily="34" charset="0"/>
              <a:buChar char="•"/>
            </a:pPr>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Early Learning Center Information</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3586136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Thank you for joining us for the first of our Parenting Workshops at the ELC. </a:t>
            </a:r>
          </a:p>
          <a:p>
            <a:r>
              <a:rPr lang="en-US" dirty="0" smtClean="0"/>
              <a:t>Introductions</a:t>
            </a:r>
            <a:endParaRPr lang="en-US" dirty="0"/>
          </a:p>
        </p:txBody>
      </p:sp>
      <p:sp>
        <p:nvSpPr>
          <p:cNvPr id="4" name="Title 3"/>
          <p:cNvSpPr>
            <a:spLocks noGrp="1"/>
          </p:cNvSpPr>
          <p:nvPr>
            <p:ph type="title"/>
          </p:nvPr>
        </p:nvSpPr>
        <p:spPr/>
        <p:txBody>
          <a:bodyPr/>
          <a:lstStyle/>
          <a:p>
            <a:r>
              <a:rPr lang="en-US" dirty="0" smtClean="0"/>
              <a:t>Welcome</a:t>
            </a:r>
            <a:endParaRPr lang="en-US" dirty="0"/>
          </a:p>
        </p:txBody>
      </p:sp>
    </p:spTree>
    <p:extLst>
      <p:ext uri="{BB962C8B-B14F-4D97-AF65-F5344CB8AC3E}">
        <p14:creationId xmlns:p14="http://schemas.microsoft.com/office/powerpoint/2010/main" val="1493265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Does my child have to be enrolled in kindergarten? </a:t>
            </a:r>
            <a:r>
              <a:rPr lang="en-US" dirty="0" smtClean="0">
                <a:solidFill>
                  <a:schemeClr val="accent1"/>
                </a:solidFill>
              </a:rPr>
              <a:t>Yes, it is mandatory in the stat of Delaware to be enrolled in school at the age of 5 ears. </a:t>
            </a:r>
          </a:p>
          <a:p>
            <a:r>
              <a:rPr lang="en-US" dirty="0" smtClean="0"/>
              <a:t>How old does my child need to be to enroll in kindergarten? </a:t>
            </a:r>
            <a:r>
              <a:rPr lang="en-US" dirty="0" smtClean="0">
                <a:solidFill>
                  <a:schemeClr val="accent1"/>
                </a:solidFill>
              </a:rPr>
              <a:t>Your child must be 5 years old by August 31 to begin Kindergarten for the new school year. </a:t>
            </a:r>
            <a:endParaRPr lang="en-US" dirty="0">
              <a:solidFill>
                <a:schemeClr val="accent1"/>
              </a:solidFill>
            </a:endParaRPr>
          </a:p>
        </p:txBody>
      </p:sp>
      <p:sp>
        <p:nvSpPr>
          <p:cNvPr id="4" name="Title 3"/>
          <p:cNvSpPr>
            <a:spLocks noGrp="1"/>
          </p:cNvSpPr>
          <p:nvPr>
            <p:ph type="title"/>
          </p:nvPr>
        </p:nvSpPr>
        <p:spPr/>
        <p:txBody>
          <a:bodyPr>
            <a:normAutofit fontScale="90000"/>
          </a:bodyPr>
          <a:lstStyle/>
          <a:p>
            <a:r>
              <a:rPr lang="en-US" sz="4000" b="1" dirty="0" smtClean="0">
                <a:solidFill>
                  <a:srgbClr val="FFFFFF"/>
                </a:solidFill>
                <a:latin typeface="Arial" charset="0"/>
                <a:ea typeface="Arial" charset="0"/>
                <a:cs typeface="Arial" charset="0"/>
              </a:rPr>
              <a:t>Is my child ready for kindergarten?</a:t>
            </a:r>
            <a:endParaRPr lang="en-US" sz="4000" b="1" dirty="0">
              <a:solidFill>
                <a:srgbClr val="FFFFFF"/>
              </a:solidFill>
              <a:latin typeface="Arial" charset="0"/>
              <a:ea typeface="Arial" charset="0"/>
              <a:cs typeface="Arial" charset="0"/>
            </a:endParaRPr>
          </a:p>
        </p:txBody>
      </p:sp>
    </p:spTree>
    <p:extLst>
      <p:ext uri="{BB962C8B-B14F-4D97-AF65-F5344CB8AC3E}">
        <p14:creationId xmlns:p14="http://schemas.microsoft.com/office/powerpoint/2010/main" val="1305951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4256" y="1022413"/>
            <a:ext cx="8229600" cy="5044090"/>
          </a:xfrm>
        </p:spPr>
        <p:txBody>
          <a:bodyPr/>
          <a:lstStyle/>
          <a:p>
            <a:r>
              <a:rPr lang="en-US" dirty="0" smtClean="0"/>
              <a:t>School Choice is a program that began in the 1996-1997 school year.  The purpose of the program is to increase access to educational opportunity for all children throughout the State regardless of where they may live. </a:t>
            </a:r>
          </a:p>
          <a:p>
            <a:r>
              <a:rPr lang="en-US" dirty="0" smtClean="0"/>
              <a:t>Families who reside in the district where they live will have first choice to their local school.  It is only after local families enroll that open spots will be filled through School Choice applicants. </a:t>
            </a:r>
            <a:endParaRPr lang="en-US" dirty="0"/>
          </a:p>
        </p:txBody>
      </p:sp>
      <p:sp>
        <p:nvSpPr>
          <p:cNvPr id="3" name="Title 2"/>
          <p:cNvSpPr>
            <a:spLocks noGrp="1"/>
          </p:cNvSpPr>
          <p:nvPr>
            <p:ph type="title"/>
          </p:nvPr>
        </p:nvSpPr>
        <p:spPr/>
        <p:txBody>
          <a:bodyPr/>
          <a:lstStyle/>
          <a:p>
            <a:r>
              <a:rPr lang="en-US" dirty="0" smtClean="0"/>
              <a:t>What is School Choice?</a:t>
            </a:r>
            <a:endParaRPr lang="en-US" dirty="0"/>
          </a:p>
        </p:txBody>
      </p:sp>
    </p:spTree>
    <p:extLst>
      <p:ext uri="{BB962C8B-B14F-4D97-AF65-F5344CB8AC3E}">
        <p14:creationId xmlns:p14="http://schemas.microsoft.com/office/powerpoint/2010/main" val="1549980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4256" y="1022413"/>
            <a:ext cx="8229600" cy="4492394"/>
          </a:xfrm>
        </p:spPr>
        <p:txBody>
          <a:bodyPr/>
          <a:lstStyle/>
          <a:p>
            <a:r>
              <a:rPr lang="en-US" dirty="0" smtClean="0"/>
              <a:t>To begin understanding School Choice visit </a:t>
            </a:r>
            <a:r>
              <a:rPr lang="en-US" dirty="0" smtClean="0">
                <a:hlinkClick r:id="rId2"/>
              </a:rPr>
              <a:t>https://www.schoolchoicede.org/</a:t>
            </a:r>
            <a:r>
              <a:rPr lang="en-US" dirty="0" smtClean="0"/>
              <a:t>. </a:t>
            </a:r>
          </a:p>
          <a:p>
            <a:r>
              <a:rPr lang="en-US" dirty="0" smtClean="0"/>
              <a:t>You will find:</a:t>
            </a:r>
          </a:p>
          <a:p>
            <a:pPr lvl="1"/>
            <a:r>
              <a:rPr lang="en-US" dirty="0" smtClean="0"/>
              <a:t>list of participating public school districts and charter schools in Delaware.  </a:t>
            </a:r>
          </a:p>
          <a:p>
            <a:pPr lvl="1"/>
            <a:r>
              <a:rPr lang="en-US" dirty="0" smtClean="0"/>
              <a:t>Application for applying for the school of your choice. </a:t>
            </a:r>
          </a:p>
          <a:p>
            <a:pPr lvl="1"/>
            <a:r>
              <a:rPr lang="en-US" dirty="0" smtClean="0"/>
              <a:t>Deadlines for application</a:t>
            </a:r>
          </a:p>
          <a:p>
            <a:pPr lvl="1"/>
            <a:r>
              <a:rPr lang="en-US" dirty="0" smtClean="0"/>
              <a:t>ACTION:  Let’s explore together. </a:t>
            </a:r>
            <a:endParaRPr lang="en-US" dirty="0"/>
          </a:p>
        </p:txBody>
      </p:sp>
      <p:sp>
        <p:nvSpPr>
          <p:cNvPr id="3" name="Title 2"/>
          <p:cNvSpPr>
            <a:spLocks noGrp="1"/>
          </p:cNvSpPr>
          <p:nvPr>
            <p:ph type="title"/>
          </p:nvPr>
        </p:nvSpPr>
        <p:spPr/>
        <p:txBody>
          <a:bodyPr/>
          <a:lstStyle/>
          <a:p>
            <a:r>
              <a:rPr lang="en-US" dirty="0" smtClean="0"/>
              <a:t>Where do I begin?</a:t>
            </a:r>
            <a:endParaRPr lang="en-US" dirty="0"/>
          </a:p>
        </p:txBody>
      </p:sp>
    </p:spTree>
    <p:extLst>
      <p:ext uri="{BB962C8B-B14F-4D97-AF65-F5344CB8AC3E}">
        <p14:creationId xmlns:p14="http://schemas.microsoft.com/office/powerpoint/2010/main" val="50466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dirty="0" smtClean="0"/>
              <a:t>Now that I know where to go to enroll my child, how do I select the best school for my child? </a:t>
            </a:r>
          </a:p>
          <a:p>
            <a:r>
              <a:rPr lang="en-US" dirty="0" smtClean="0">
                <a:hlinkClick r:id="rId2"/>
              </a:rPr>
              <a:t>Finding a great school in Delaware</a:t>
            </a:r>
            <a:endParaRPr lang="en-US" dirty="0" smtClean="0"/>
          </a:p>
        </p:txBody>
      </p:sp>
      <p:sp>
        <p:nvSpPr>
          <p:cNvPr id="3" name="Title 2"/>
          <p:cNvSpPr>
            <a:spLocks noGrp="1"/>
          </p:cNvSpPr>
          <p:nvPr>
            <p:ph type="title"/>
          </p:nvPr>
        </p:nvSpPr>
        <p:spPr/>
        <p:txBody>
          <a:bodyPr>
            <a:noAutofit/>
          </a:bodyPr>
          <a:lstStyle/>
          <a:p>
            <a:r>
              <a:rPr lang="en-US" sz="3200" dirty="0" smtClean="0"/>
              <a:t>How do I select the best school for my child?</a:t>
            </a:r>
            <a:endParaRPr lang="en-US" sz="3200" dirty="0"/>
          </a:p>
        </p:txBody>
      </p:sp>
    </p:spTree>
    <p:extLst>
      <p:ext uri="{BB962C8B-B14F-4D97-AF65-F5344CB8AC3E}">
        <p14:creationId xmlns:p14="http://schemas.microsoft.com/office/powerpoint/2010/main" val="3963106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What are my next steps?</a:t>
            </a:r>
            <a:endParaRPr lang="en-US" dirty="0"/>
          </a:p>
        </p:txBody>
      </p:sp>
    </p:spTree>
    <p:extLst>
      <p:ext uri="{BB962C8B-B14F-4D97-AF65-F5344CB8AC3E}">
        <p14:creationId xmlns:p14="http://schemas.microsoft.com/office/powerpoint/2010/main" val="1615535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hlinkClick r:id="rId2"/>
              </a:rPr>
              <a:t>What Kindergarten is Right for My Child?</a:t>
            </a:r>
            <a:endParaRPr lang="en-US" dirty="0" smtClean="0"/>
          </a:p>
          <a:p>
            <a:r>
              <a:rPr lang="en-US" dirty="0" smtClean="0">
                <a:hlinkClick r:id="rId3"/>
              </a:rPr>
              <a:t>Transitioning to Kindergarten</a:t>
            </a:r>
            <a:endParaRPr lang="en-US" dirty="0" smtClean="0"/>
          </a:p>
          <a:p>
            <a:r>
              <a:rPr lang="en-US" dirty="0" smtClean="0">
                <a:hlinkClick r:id="rId4"/>
              </a:rPr>
              <a:t>Sign Here!  Three Tips for Navigating the IEP Process</a:t>
            </a:r>
            <a:endParaRPr lang="en-US" dirty="0"/>
          </a:p>
        </p:txBody>
      </p:sp>
      <p:sp>
        <p:nvSpPr>
          <p:cNvPr id="3" name="Title 2"/>
          <p:cNvSpPr>
            <a:spLocks noGrp="1"/>
          </p:cNvSpPr>
          <p:nvPr>
            <p:ph type="title"/>
          </p:nvPr>
        </p:nvSpPr>
        <p:spPr/>
        <p:txBody>
          <a:bodyPr/>
          <a:lstStyle/>
          <a:p>
            <a:r>
              <a:rPr lang="en-US" dirty="0" smtClean="0"/>
              <a:t>Articles</a:t>
            </a:r>
            <a:endParaRPr lang="en-US" dirty="0"/>
          </a:p>
        </p:txBody>
      </p:sp>
    </p:spTree>
    <p:extLst>
      <p:ext uri="{BB962C8B-B14F-4D97-AF65-F5344CB8AC3E}">
        <p14:creationId xmlns:p14="http://schemas.microsoft.com/office/powerpoint/2010/main" val="985500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hlinkClick r:id="rId2"/>
              </a:rPr>
              <a:t>School Choice Information, Department of Education</a:t>
            </a:r>
            <a:endParaRPr lang="en-US" sz="2400" dirty="0" smtClean="0"/>
          </a:p>
          <a:p>
            <a:r>
              <a:rPr lang="en-US" sz="2400" dirty="0" smtClean="0">
                <a:hlinkClick r:id="rId3"/>
              </a:rPr>
              <a:t>Title 14, Chapter 4. School District Enrollment Choice Program</a:t>
            </a:r>
            <a:endParaRPr lang="en-US" sz="2400" dirty="0" smtClean="0"/>
          </a:p>
          <a:p>
            <a:r>
              <a:rPr lang="en-US" sz="2400" dirty="0" smtClean="0">
                <a:hlinkClick r:id="rId4"/>
              </a:rPr>
              <a:t>Delaware Readiness Teams</a:t>
            </a:r>
            <a:endParaRPr lang="en-US" sz="2400"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441703653"/>
      </p:ext>
    </p:extLst>
  </p:cSld>
  <p:clrMapOvr>
    <a:masterClrMapping/>
  </p:clrMapOvr>
  <p:timing>
    <p:tnLst>
      <p:par>
        <p:cTn id="1" dur="indefinite" restart="never" nodeType="tmRoot"/>
      </p:par>
    </p:tnLst>
  </p:timing>
</p:sld>
</file>

<file path=ppt/theme/theme1.xml><?xml version="1.0" encoding="utf-8"?>
<a:theme xmlns:a="http://schemas.openxmlformats.org/drawingml/2006/main" name="CEHD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EHD Budget template" id="{BD9E9839-E79B-204F-93AD-5C0EE8D649E9}" vid="{84FA3BB2-2BA4-3841-A8D9-268915F881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CEHD Budget template</Template>
  <TotalTime>2852</TotalTime>
  <Words>325</Words>
  <Application>Microsoft Office PowerPoint</Application>
  <PresentationFormat>On-screen Show (4:3)</PresentationFormat>
  <Paragraphs>37</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Geneva</vt:lpstr>
      <vt:lpstr>Helvetica Neue</vt:lpstr>
      <vt:lpstr>CEHD ppt template</vt:lpstr>
      <vt:lpstr>College of Education  and Human Development</vt:lpstr>
      <vt:lpstr>Welcome</vt:lpstr>
      <vt:lpstr>Is my child ready for kindergarten?</vt:lpstr>
      <vt:lpstr>What is School Choice?</vt:lpstr>
      <vt:lpstr>Where do I begin?</vt:lpstr>
      <vt:lpstr>How do I select the best school for my child?</vt:lpstr>
      <vt:lpstr>What are my next steps?</vt:lpstr>
      <vt:lpstr>Articles</vt:lpstr>
      <vt:lpstr>Resources</vt:lpstr>
      <vt:lpstr>PowerPoint Presentation</vt:lpstr>
      <vt:lpstr>Early Learning Center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of Education  and Human Development</dc:title>
  <dc:creator>Microsoft Office User</dc:creator>
  <cp:lastModifiedBy>Kathy Kampe</cp:lastModifiedBy>
  <cp:revision>48</cp:revision>
  <cp:lastPrinted>2017-02-16T14:57:56Z</cp:lastPrinted>
  <dcterms:created xsi:type="dcterms:W3CDTF">2017-03-13T19:32:34Z</dcterms:created>
  <dcterms:modified xsi:type="dcterms:W3CDTF">2018-10-01T12:13:13Z</dcterms:modified>
</cp:coreProperties>
</file>